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DB50463B-FA9C-4A1C-95E4-C905320C5E72}">
  <a:tblStyle styleId="{DB50463B-FA9C-4A1C-95E4-C905320C5E72}" styleName="Table_0"/>
  <a:tblStyle styleId="{7FF5C6EE-9F41-4F42-9932-33DB83A03035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777607" y="0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7"/>
            <a:ext cx="4960937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66908" y="4715153"/>
            <a:ext cx="533526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2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777607" y="9428582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636588"/>
            <a:ext cx="4244975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060" cy="3820317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636588"/>
            <a:ext cx="4246563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060" cy="3820317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636588"/>
            <a:ext cx="4246563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200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636588"/>
            <a:ext cx="4246563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200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636588"/>
            <a:ext cx="4246563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200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636588"/>
            <a:ext cx="4246563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200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636588"/>
            <a:ext cx="4246563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200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636588"/>
            <a:ext cx="4246563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200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636588"/>
            <a:ext cx="4246563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200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5999" r="-5998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587655" y="2082491"/>
            <a:ext cx="5968799" cy="11007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4200" b="1" i="0" u="none" strike="noStrike" cap="none">
                <a:solidFill>
                  <a:schemeClr val="dk1"/>
                </a:solidFill>
              </a:rPr>
              <a:t>Паспорт проекта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1055475" y="2870203"/>
            <a:ext cx="7033200" cy="8490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2400" i="0" u="none" strike="noStrike" cap="none">
                <a:solidFill>
                  <a:schemeClr val="dk1"/>
                </a:solidFill>
              </a:rPr>
              <a:t>"Создание современной образовательной среды для школьников"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1245575" y="3563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>
                <a:solidFill>
                  <a:schemeClr val="dk1"/>
                </a:solidFill>
              </a:rPr>
              <a:t>Министерство образования и науки Челябинской области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3519150" y="6228650"/>
            <a:ext cx="21057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г. Челябинск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2017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638750" y="4542272"/>
            <a:ext cx="7033200" cy="140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ru" sz="1800">
                <a:solidFill>
                  <a:schemeClr val="dk1"/>
                </a:solidFill>
              </a:rPr>
              <a:t>Докладчик:</a:t>
            </a:r>
          </a:p>
          <a:p>
            <a:pPr marL="0" marR="0" lvl="0" indent="-69850" algn="r" rtl="0">
              <a:spcBef>
                <a:spcPts val="0"/>
              </a:spcBef>
              <a:buSzPct val="61111"/>
              <a:buNone/>
            </a:pPr>
            <a:r>
              <a:rPr lang="ru" sz="1800">
                <a:solidFill>
                  <a:schemeClr val="dk1"/>
                </a:solidFill>
              </a:rPr>
              <a:t>первый заместитель Министра </a:t>
            </a:r>
          </a:p>
          <a:p>
            <a:pPr marL="0" marR="0" lvl="0" indent="-69850" algn="r" rtl="0">
              <a:spcBef>
                <a:spcPts val="0"/>
              </a:spcBef>
              <a:buSzPct val="61111"/>
              <a:buNone/>
            </a:pPr>
            <a:r>
              <a:rPr lang="ru" sz="1800">
                <a:solidFill>
                  <a:schemeClr val="dk1"/>
                </a:solidFill>
              </a:rPr>
              <a:t>образования и науки Челябинской области</a:t>
            </a:r>
          </a:p>
          <a:p>
            <a:pPr lvl="0" algn="r" rtl="0">
              <a:spcBef>
                <a:spcPts val="0"/>
              </a:spcBef>
              <a:buNone/>
            </a:pPr>
            <a:endParaRPr sz="600">
              <a:solidFill>
                <a:schemeClr val="dk1"/>
              </a:solidFill>
            </a:endParaRPr>
          </a:p>
          <a:p>
            <a:pPr lvl="0" algn="r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</a:rPr>
              <a:t>Коузова Елена Александровна</a:t>
            </a:r>
          </a:p>
          <a:p>
            <a:pPr marL="0" marR="0" lvl="0" indent="-69850" algn="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Основные положения</a:t>
            </a:r>
          </a:p>
        </p:txBody>
      </p:sp>
      <p:graphicFrame>
        <p:nvGraphicFramePr>
          <p:cNvPr id="101" name="Shape 101"/>
          <p:cNvGraphicFramePr/>
          <p:nvPr>
            <p:extLst>
              <p:ext uri="{D42A27DB-BD31-4B8C-83A1-F6EECF244321}">
                <p14:modId xmlns:p14="http://schemas.microsoft.com/office/powerpoint/2010/main" xmlns="" val="3051402806"/>
              </p:ext>
            </p:extLst>
          </p:nvPr>
        </p:nvGraphicFramePr>
        <p:xfrm>
          <a:off x="501061" y="1123749"/>
          <a:ext cx="8352928" cy="5141350"/>
        </p:xfrm>
        <a:graphic>
          <a:graphicData uri="http://schemas.openxmlformats.org/drawingml/2006/table">
            <a:tbl>
              <a:tblPr>
                <a:noFill/>
                <a:tableStyleId>{DB50463B-FA9C-4A1C-95E4-C905320C5E72}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55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94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197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6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/>
                        <a:t>Наименование направления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/>
                        <a:t>Образование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6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/>
                        <a:t>Н</a:t>
                      </a:r>
                      <a:r>
                        <a:rPr lang="ru" sz="1600" b="1" u="none" strike="noStrike" cap="none"/>
                        <a:t>аименование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/>
                        <a:t>Современная образовательная среда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Срок </a:t>
                      </a:r>
                      <a:r>
                        <a:rPr lang="ru" sz="1600" b="1"/>
                        <a:t>реализации</a:t>
                      </a:r>
                      <a:r>
                        <a:rPr lang="ru" sz="1600" b="1" u="none" strike="noStrike" cap="none"/>
                        <a:t>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/>
                        <a:t>01.07.2017</a:t>
                      </a:r>
                      <a:r>
                        <a:rPr lang="ru" sz="1400" u="none" strike="noStrike" cap="none" baseline="0"/>
                        <a:t> </a:t>
                      </a:r>
                      <a:r>
                        <a:rPr lang="ru" sz="1400" u="none" strike="noStrike" cap="none"/>
                        <a:t>г. </a:t>
                      </a:r>
                      <a:r>
                        <a:rPr lang="ru" sz="1400" u="none" strike="noStrike" cap="none" dirty="0"/>
                        <a:t>- 31.12.2025 г.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Куратор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i="1" u="none" strike="noStrike" cap="none" dirty="0"/>
                        <a:t>Кузнецов Александр Игоревич</a:t>
                      </a:r>
                      <a:r>
                        <a:rPr lang="ru" sz="1500" u="none" strike="noStrike" cap="none" dirty="0"/>
                        <a:t>, Министр образования и науки Челябинской области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Заказчик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i="1"/>
                        <a:t>Дубровский Борис Александрович</a:t>
                      </a:r>
                      <a:r>
                        <a:rPr lang="ru" sz="1500"/>
                        <a:t>,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/>
                        <a:t>Губернатор</a:t>
                      </a:r>
                      <a:r>
                        <a:rPr lang="ru" sz="1500" u="none" strike="noStrike" cap="none"/>
                        <a:t> Челябинской области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Руководитель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i="1" u="none" strike="noStrike" cap="none" dirty="0"/>
                        <a:t>Коузова Елена Александровна</a:t>
                      </a:r>
                      <a:r>
                        <a:rPr lang="ru" sz="1500" u="none" strike="noStrike" cap="none" dirty="0"/>
                        <a:t>,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u="none" strike="noStrike" cap="none" dirty="0"/>
                        <a:t>первый заместитель Министра образования и науки Челябинской области 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18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Исполнители и соисполнители мероприятий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u="sng" dirty="0"/>
                        <a:t>И</a:t>
                      </a:r>
                      <a:r>
                        <a:rPr lang="ru" sz="1500" u="sng" strike="noStrike" cap="none" dirty="0"/>
                        <a:t>сполнитель</a:t>
                      </a:r>
                      <a:r>
                        <a:rPr lang="ru" sz="1500" u="none" strike="noStrike" cap="none" dirty="0"/>
                        <a:t>: Министерство образования и науки  Челябинской области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u="sng" dirty="0"/>
                        <a:t>С</a:t>
                      </a:r>
                      <a:r>
                        <a:rPr lang="ru" sz="1500" u="sng" strike="noStrike" cap="none" dirty="0"/>
                        <a:t>оисполнители</a:t>
                      </a:r>
                      <a:r>
                        <a:rPr lang="ru" sz="1500" u="none" strike="noStrike" cap="none" dirty="0"/>
                        <a:t>:  </a:t>
                      </a: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Char char="-"/>
                      </a:pPr>
                      <a:r>
                        <a:rPr lang="ru" sz="1500" u="none" strike="noStrike" cap="none" dirty="0"/>
                        <a:t>Министерство строительства и инфраструктурыЧелябинской области, </a:t>
                      </a: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Char char="-"/>
                      </a:pPr>
                      <a:r>
                        <a:rPr lang="ru" sz="1500" dirty="0"/>
                        <a:t>О</a:t>
                      </a:r>
                      <a:r>
                        <a:rPr lang="ru" sz="1500" u="none" strike="noStrike" cap="none" dirty="0"/>
                        <a:t>рганы местного самоуправления 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0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/>
                        <a:t>Разработчик паспорта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i="1" dirty="0"/>
                        <a:t>Тюрина Елена Александровна</a:t>
                      </a:r>
                      <a:r>
                        <a:rPr lang="ru" sz="1500" dirty="0"/>
                        <a:t>,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dirty="0"/>
                        <a:t>начальник у</a:t>
                      </a:r>
                      <a:r>
                        <a:rPr lang="ru" sz="1500" u="none" strike="noStrike" cap="none" dirty="0"/>
                        <a:t>правлени</a:t>
                      </a:r>
                      <a:r>
                        <a:rPr lang="ru" sz="1500" dirty="0"/>
                        <a:t>я</a:t>
                      </a:r>
                      <a:r>
                        <a:rPr lang="ru" sz="1500" u="none" strike="noStrike" cap="none" dirty="0"/>
                        <a:t> начального, основного, среднего общего образования Министерства образования и науки Челябинской области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2" name="Shape 102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Цель проекта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1160925" y="911550"/>
            <a:ext cx="7742400" cy="818400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Создание в Челябинской области новых мест в общеобразовательных организациях в соответствии с прогнозируемой потребностью и современными требованиями к условиям обучения</a:t>
            </a:r>
          </a:p>
        </p:txBody>
      </p:sp>
      <p:graphicFrame>
        <p:nvGraphicFramePr>
          <p:cNvPr id="111" name="Shape 111"/>
          <p:cNvGraphicFramePr/>
          <p:nvPr/>
        </p:nvGraphicFramePr>
        <p:xfrm>
          <a:off x="204469" y="1619745"/>
          <a:ext cx="8639475" cy="4695775"/>
        </p:xfrm>
        <a:graphic>
          <a:graphicData uri="http://schemas.openxmlformats.org/drawingml/2006/table">
            <a:tbl>
              <a:tblPr>
                <a:noFill/>
                <a:tableStyleId>{DB50463B-FA9C-4A1C-95E4-C905320C5E72}</a:tableStyleId>
              </a:tblPr>
              <a:tblGrid>
                <a:gridCol w="5488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3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33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833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33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0350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Показатель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Базовое</a:t>
                      </a:r>
                    </a:p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значение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Период, год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4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>
                          <a:solidFill>
                            <a:srgbClr val="000000"/>
                          </a:solidFill>
                        </a:rPr>
                        <a:t>…</a:t>
                      </a: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2025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3700">
                <a:tc>
                  <a:txBody>
                    <a:bodyPr/>
                    <a:lstStyle/>
                    <a:p>
                      <a:pPr marR="0"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300"/>
                        <a:t>1. </a:t>
                      </a:r>
                      <a:r>
                        <a:rPr lang="ru" sz="1300" u="none" strike="noStrike" cap="none"/>
                        <a:t>Количество </a:t>
                      </a:r>
                      <a:r>
                        <a:rPr lang="ru" sz="1300" u="sng" strike="noStrike" cap="none"/>
                        <a:t>новых мест</a:t>
                      </a:r>
                      <a:r>
                        <a:rPr lang="ru" sz="1300" u="none" strike="noStrike" cap="none"/>
                        <a:t> в общеобразовательных организациях, Челябинской области, введенных путем строительства объектов инфраструктуры общего образования, чел.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u="none" strike="noStrike" cap="none"/>
                        <a:t>800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1175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500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825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16695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1600">
                <a:tc>
                  <a:txBody>
                    <a:bodyPr/>
                    <a:lstStyle/>
                    <a:p>
                      <a:pPr marR="0"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/>
                        <a:t>2. Доля </a:t>
                      </a:r>
                      <a:r>
                        <a:rPr lang="ru" sz="1300" u="none" strike="noStrike" cap="none"/>
                        <a:t>численности обучающихся, занимающихся </a:t>
                      </a:r>
                      <a:r>
                        <a:rPr lang="ru" sz="1300" u="sng" strike="noStrike" cap="none"/>
                        <a:t>в  первую смену</a:t>
                      </a:r>
                      <a:r>
                        <a:rPr lang="ru" sz="1300" u="none" strike="noStrike" cap="none"/>
                        <a:t>, в общеобразовательных организациях,   Челябинской области, в общей численности обучающихся в общеобразовательных организациях</a:t>
                      </a:r>
                      <a:r>
                        <a:rPr lang="ru" sz="1300"/>
                        <a:t> </a:t>
                      </a:r>
                      <a:r>
                        <a:rPr lang="ru" sz="1300" u="none" strike="noStrike" cap="none"/>
                        <a:t>Челябинской области</a:t>
                      </a:r>
                      <a:r>
                        <a:rPr lang="ru" sz="1300"/>
                        <a:t>, %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u="none" strike="noStrike" cap="none"/>
                        <a:t>83,5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78,7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80,1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83,0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100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1600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/>
                        <a:t>3. Доля </a:t>
                      </a:r>
                      <a:r>
                        <a:rPr lang="ru" sz="1300" u="none" strike="noStrike" cap="none"/>
                        <a:t>численности обучающихся в образовательных организациях общего образования, Челябинской области, </a:t>
                      </a:r>
                      <a:r>
                        <a:rPr lang="ru" sz="1300" u="sng" strike="noStrike" cap="none"/>
                        <a:t>в соответствии с </a:t>
                      </a:r>
                      <a:r>
                        <a:rPr lang="ru" sz="1300" u="sng"/>
                        <a:t>ФГОС</a:t>
                      </a:r>
                      <a:r>
                        <a:rPr lang="ru" sz="1300" u="none" strike="noStrike" cap="none"/>
                        <a:t> в общей численности обучающихся в образовательных организациях общего образования Челябинской области, %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u="none" strike="noStrike" cap="none"/>
                        <a:t>60,1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68,0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76,0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84,0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100,0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7500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/>
                        <a:t>4. Доля </a:t>
                      </a:r>
                      <a:r>
                        <a:rPr lang="ru" sz="1300" u="none" strike="noStrike" cap="none"/>
                        <a:t>численности обучающихся в общеобразовательных организациях, Челябинской области, занимающихся в зданиях, требующих </a:t>
                      </a:r>
                      <a:r>
                        <a:rPr lang="ru" sz="1300" u="sng" strike="noStrike" cap="none"/>
                        <a:t>капитального ремонта или реконструкции</a:t>
                      </a:r>
                      <a:r>
                        <a:rPr lang="ru" sz="1300">
                          <a:solidFill>
                            <a:schemeClr val="dk1"/>
                          </a:solidFill>
                        </a:rPr>
                        <a:t>, %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u="none" strike="noStrike" cap="none"/>
                        <a:t>5,6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5,6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5,6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5,5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3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3700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/>
                        <a:t>5. Доля </a:t>
                      </a:r>
                      <a:r>
                        <a:rPr lang="ru" sz="1300" u="none" strike="noStrike" cap="none"/>
                        <a:t>численности обучающихся в общеобразовательных организациях, расположенных на территории Челябинской области, занимающихся в зданиях, имеющих </a:t>
                      </a:r>
                      <a:r>
                        <a:rPr lang="ru" sz="1300" u="sng" strike="noStrike" cap="none"/>
                        <a:t>все виды благоустройств</a:t>
                      </a:r>
                      <a:r>
                        <a:rPr lang="ru" sz="1300">
                          <a:solidFill>
                            <a:schemeClr val="dk1"/>
                          </a:solidFill>
                        </a:rPr>
                        <a:t>, %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u="none" strike="noStrike" cap="none"/>
                        <a:t>96,1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96,1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96,1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96,3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/>
                        <a:t>97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2" name="Shape 112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1160925" y="346820"/>
            <a:ext cx="7033200" cy="705915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Результаты проекта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624700" y="1729974"/>
            <a:ext cx="7742400" cy="1266977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 dirty="0">
                <a:solidFill>
                  <a:schemeClr val="dk1"/>
                </a:solidFill>
              </a:rPr>
              <a:t>1. Повышение доступности и качества общего образования в Челябинской области за счет создания к 2025 году </a:t>
            </a:r>
            <a:r>
              <a:rPr lang="ru" sz="2000" b="1" dirty="0">
                <a:solidFill>
                  <a:schemeClr val="dk1"/>
                </a:solidFill>
              </a:rPr>
              <a:t>16695 </a:t>
            </a:r>
            <a:r>
              <a:rPr lang="ru" sz="2000" dirty="0">
                <a:solidFill>
                  <a:schemeClr val="dk1"/>
                </a:solidFill>
              </a:rPr>
              <a:t>новых мест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611560" y="3789040"/>
            <a:ext cx="7886416" cy="1212064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" sz="1800" dirty="0">
                <a:solidFill>
                  <a:schemeClr val="dk1"/>
                </a:solidFill>
              </a:rPr>
              <a:t>2. </a:t>
            </a:r>
            <a:r>
              <a:rPr lang="ru-RU" sz="1800" dirty="0"/>
              <a:t>Обеспечение возможности всем школьникам обучаться в соответствии с федеральными образовательными стандартами </a:t>
            </a:r>
            <a:endParaRPr lang="ru" sz="1800" dirty="0">
              <a:solidFill>
                <a:schemeClr val="dk1"/>
              </a:solidFill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4017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>
            <a:off x="1115616" y="548680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Бюджет проекта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323528" y="5445224"/>
            <a:ext cx="8499000" cy="527700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>
                <a:solidFill>
                  <a:schemeClr val="dk1"/>
                </a:solidFill>
              </a:rPr>
              <a:t>Требуется ежегодное уточнение финансирования, а также количества мест на период 2018-2025 гг.</a:t>
            </a:r>
          </a:p>
        </p:txBody>
      </p:sp>
      <p:graphicFrame>
        <p:nvGraphicFramePr>
          <p:cNvPr id="131" name="Shape 131"/>
          <p:cNvGraphicFramePr/>
          <p:nvPr/>
        </p:nvGraphicFramePr>
        <p:xfrm>
          <a:off x="342468" y="1476773"/>
          <a:ext cx="8499125" cy="3890633"/>
        </p:xfrm>
        <a:graphic>
          <a:graphicData uri="http://schemas.openxmlformats.org/drawingml/2006/table">
            <a:tbl>
              <a:tblPr>
                <a:noFill/>
                <a:tableStyleId>{DB50463B-FA9C-4A1C-95E4-C905320C5E72}</a:tableStyleId>
              </a:tblPr>
              <a:tblGrid>
                <a:gridCol w="1877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59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29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2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12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220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32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30025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Источники финансирования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Год реализации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00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2018*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2019*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2020-2025*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8400">
                <a:tc rowSpan="3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Бюджетные источники, </a:t>
                      </a:r>
                      <a:r>
                        <a:rPr lang="ru" sz="1600" u="none" strike="noStrike" cap="none" dirty="0" smtClean="0">
                          <a:solidFill>
                            <a:srgbClr val="000000"/>
                          </a:solidFill>
                        </a:rPr>
                        <a:t>млн. </a:t>
                      </a: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Федеральный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175,7</a:t>
                      </a:r>
                      <a:r>
                        <a:rPr lang="ru" sz="1600"/>
                        <a:t>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54,6</a:t>
                      </a:r>
                      <a:r>
                        <a:rPr lang="ru" sz="1600"/>
                        <a:t>4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230,4</a:t>
                      </a:r>
                      <a:r>
                        <a:rPr lang="ru" sz="1600"/>
                        <a:t>2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5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Областной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570,93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1 491,3</a:t>
                      </a:r>
                      <a:r>
                        <a:rPr lang="ru" sz="1600"/>
                        <a:t>4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1 975,89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1 423,6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5 372,5</a:t>
                      </a:r>
                      <a:r>
                        <a:rPr lang="ru" sz="1600"/>
                        <a:t>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5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Местный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5500">
                <a:tc gridSpan="2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Внебюджетные источники, </a:t>
                      </a:r>
                      <a:r>
                        <a:rPr lang="ru" sz="1600" u="none" strike="noStrike" cap="none" dirty="0" smtClean="0">
                          <a:solidFill>
                            <a:srgbClr val="000000"/>
                          </a:solidFill>
                        </a:rPr>
                        <a:t>млн. </a:t>
                      </a: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/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/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/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/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/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5500">
                <a:tc gridSpan="2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Итого</a:t>
                      </a:r>
                      <a:r>
                        <a:rPr lang="ru" sz="1600" b="1"/>
                        <a:t>: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761,71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1 545,9</a:t>
                      </a:r>
                      <a:r>
                        <a:rPr lang="ru" sz="1600" b="1"/>
                        <a:t>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1 975,89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1 423,6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5 </a:t>
                      </a:r>
                      <a:r>
                        <a:rPr lang="ru" sz="1600" b="1" u="none" strike="noStrike" cap="none" smtClean="0">
                          <a:solidFill>
                            <a:srgbClr val="000000"/>
                          </a:solidFill>
                        </a:rPr>
                        <a:t>617,9</a:t>
                      </a:r>
                      <a:r>
                        <a:rPr lang="ru" sz="1600" b="1" smtClean="0"/>
                        <a:t>9</a:t>
                      </a:r>
                      <a:endParaRPr lang="ru" sz="1600" b="1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2" name="Shape 132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Ключевые риски проекта</a:t>
            </a:r>
          </a:p>
        </p:txBody>
      </p:sp>
      <p:graphicFrame>
        <p:nvGraphicFramePr>
          <p:cNvPr id="140" name="Shape 140"/>
          <p:cNvGraphicFramePr/>
          <p:nvPr/>
        </p:nvGraphicFramePr>
        <p:xfrm>
          <a:off x="383325" y="1486400"/>
          <a:ext cx="8443175" cy="4449990"/>
        </p:xfrm>
        <a:graphic>
          <a:graphicData uri="http://schemas.openxmlformats.org/drawingml/2006/table">
            <a:tbl>
              <a:tblPr>
                <a:noFill/>
                <a:tableStyleId>{7FF5C6EE-9F41-4F42-9932-33DB83A03035}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614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84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14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2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600" b="1" dirty="0">
                          <a:solidFill>
                            <a:schemeClr val="dk1"/>
                          </a:solidFill>
                        </a:rPr>
                        <a:t>№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600" b="1"/>
                        <a:t>Наименование риска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600" b="1">
                          <a:solidFill>
                            <a:schemeClr val="dk1"/>
                          </a:solidFill>
                        </a:rPr>
                        <a:t>Ожидаемые последствия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600" b="1">
                          <a:solidFill>
                            <a:schemeClr val="dk1"/>
                          </a:solidFill>
                        </a:rPr>
                        <a:t>Мероприятия по предупреждению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95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600"/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600"/>
                        <a:t>Ухудшение экономической ситуации в области, в стране, в мире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600"/>
                        <a:t>Замедление темпов финансирования проекта, срыв сроков реализации мероприятий проекта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600" dirty="0"/>
                        <a:t>Оптимизация этапов проекта, приоритетность финансирования мероприятий проекта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95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600"/>
                        <a:t>2.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600" dirty="0"/>
                        <a:t>Межведомственная разобщенность, неготовность органов местного самоуправления к </a:t>
                      </a:r>
                      <a:r>
                        <a:rPr lang="ru" sz="1600" dirty="0" smtClean="0"/>
                        <a:t>участию </a:t>
                      </a:r>
                      <a:r>
                        <a:rPr lang="ru" sz="1600" dirty="0"/>
                        <a:t>в проекте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600" dirty="0"/>
                        <a:t>Увеличение сроков реализации проекта, снижение качества работ проекта, неэффективное расходование ресурсов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600" dirty="0"/>
                        <a:t>Работа  межведомственной комиссии по оценке и анализу объектов, планируемых к проектированию и строительству на территории области;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600" dirty="0"/>
                        <a:t>формирование команды проекта, выстраивание коммуникаций 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41" name="Shape 141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</a:rPr>
              <a:t>6. </a:t>
            </a: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</a:t>
            </a:r>
            <a:r>
              <a:rPr lang="ru" sz="2400" b="1" dirty="0">
                <a:solidFill>
                  <a:schemeClr val="accent3">
                    <a:lumMod val="50000"/>
                  </a:schemeClr>
                </a:solidFill>
              </a:rPr>
              <a:t> возможности проекта</a:t>
            </a:r>
          </a:p>
        </p:txBody>
      </p:sp>
      <p:graphicFrame>
        <p:nvGraphicFramePr>
          <p:cNvPr id="149" name="Shape 149"/>
          <p:cNvGraphicFramePr/>
          <p:nvPr/>
        </p:nvGraphicFramePr>
        <p:xfrm>
          <a:off x="383325" y="1486400"/>
          <a:ext cx="8443175" cy="3718470"/>
        </p:xfrm>
        <a:graphic>
          <a:graphicData uri="http://schemas.openxmlformats.org/drawingml/2006/table">
            <a:tbl>
              <a:tblPr>
                <a:noFill/>
                <a:tableStyleId>{7FF5C6EE-9F41-4F42-9932-33DB83A03035}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3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52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344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2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600" b="1" dirty="0">
                          <a:solidFill>
                            <a:schemeClr val="dk1"/>
                          </a:solidFill>
                        </a:rPr>
                        <a:t>№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600" b="1"/>
                        <a:t>Наименование возможности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600" b="1" dirty="0">
                          <a:solidFill>
                            <a:schemeClr val="dk1"/>
                          </a:solidFill>
                        </a:rPr>
                        <a:t>Стратегия реагирования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600" b="1">
                          <a:solidFill>
                            <a:schemeClr val="dk1"/>
                          </a:solidFill>
                        </a:rPr>
                        <a:t>Действия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95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600" dirty="0"/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600" dirty="0"/>
                        <a:t>Привлечение федерального финансирования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600" b="1" i="1" dirty="0"/>
                        <a:t>Стратегия использования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Качественная</a:t>
                      </a:r>
                      <a:r>
                        <a:rPr lang="ru-RU" sz="1600" baseline="0" dirty="0"/>
                        <a:t> подготовка </a:t>
                      </a:r>
                      <a:r>
                        <a:rPr lang="ru" sz="1600" dirty="0"/>
                        <a:t>документов на получение финансовых средств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Своевременное и</a:t>
                      </a:r>
                      <a:r>
                        <a:rPr lang="ru" sz="1600" dirty="0"/>
                        <a:t>зменение в план-график реализации проекта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ru"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95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600" dirty="0"/>
                        <a:t>2.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Развитие строительной отрасли Челябинской области</a:t>
                      </a:r>
                      <a:endParaRPr lang="ru-RU"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r>
                        <a:rPr lang="ru-RU" sz="1600" b="1" i="1" dirty="0"/>
                        <a:t>Стратегия усиления</a:t>
                      </a:r>
                      <a:endParaRPr lang="ru-RU"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Организация эффективного взаимодействия с представителями строительных компаний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51" name="Shape 151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Описание проекта</a:t>
            </a:r>
          </a:p>
        </p:txBody>
      </p:sp>
      <p:graphicFrame>
        <p:nvGraphicFramePr>
          <p:cNvPr id="159" name="Shape 159"/>
          <p:cNvGraphicFramePr/>
          <p:nvPr/>
        </p:nvGraphicFramePr>
        <p:xfrm>
          <a:off x="383325" y="1486400"/>
          <a:ext cx="8528725" cy="4602390"/>
        </p:xfrm>
        <a:graphic>
          <a:graphicData uri="http://schemas.openxmlformats.org/drawingml/2006/table">
            <a:tbl>
              <a:tblPr>
                <a:noFill/>
                <a:tableStyleId>{7FF5C6EE-9F41-4F42-9932-33DB83A03035}</a:tableStyleId>
              </a:tblPr>
              <a:tblGrid>
                <a:gridCol w="1854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74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6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300" b="1" dirty="0">
                          <a:solidFill>
                            <a:srgbClr val="FFFFFF"/>
                          </a:solidFill>
                        </a:rPr>
                        <a:t>Связь с государственными программами РФ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1. </a:t>
                      </a:r>
                      <a:r>
                        <a:rPr lang="ru" b="1"/>
                        <a:t>Госпрограмма РФ </a:t>
                      </a:r>
                      <a:r>
                        <a:rPr lang="ru"/>
                        <a:t>"Развитие образования" на 2013 - 2020 годы, постановление Правительства РФ от 15 апреля 2014 г. № 295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2. </a:t>
                      </a:r>
                      <a:r>
                        <a:rPr lang="ru" b="1"/>
                        <a:t>Распоряжение Правительства РФ</a:t>
                      </a:r>
                      <a:r>
                        <a:rPr lang="ru"/>
                        <a:t> от 23 октября 2015 г. № 2145-Р "Содействие созданию в субъектах Российской Федерации (исходя из прогнозируемой потребности) новых мест в общеобразовательных организациях" на 2016 - 2025 годы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300" b="1" dirty="0">
                          <a:solidFill>
                            <a:srgbClr val="FFFFFF"/>
                          </a:solidFill>
                        </a:rPr>
                        <a:t>Взаимосвязь с другими проектами и программами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b="1" dirty="0"/>
                        <a:t>Государственная программа </a:t>
                      </a:r>
                      <a:r>
                        <a:rPr lang="ru" dirty="0"/>
                        <a:t>Челябинской области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dirty="0"/>
                        <a:t>«Содействие созданию в Челябинской области (исходя из прогнозируемой потребности) новых мест в общеобразовательных организациях» на 2016-2025 годы, постановление Правительства Челябинской области от 30.12.2015 г. № 722-П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3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300" b="1" dirty="0">
                          <a:solidFill>
                            <a:srgbClr val="FFFFFF"/>
                          </a:solidFill>
                        </a:rPr>
                        <a:t>Формальные основания для инициации проекта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dirty="0"/>
                        <a:t>1. </a:t>
                      </a:r>
                      <a:r>
                        <a:rPr lang="ru" b="1" dirty="0"/>
                        <a:t>Перечень поручений</a:t>
                      </a:r>
                      <a:r>
                        <a:rPr lang="ru" dirty="0"/>
                        <a:t> Президента РФ по реализации Послания Президента РФ Федеральному Собранию РФ от 5 декабря 2014 г. № Пр-2821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ru" dirty="0"/>
                        <a:t>2. </a:t>
                      </a:r>
                      <a:r>
                        <a:rPr lang="ru" b="1" dirty="0"/>
                        <a:t>Перечень поручений</a:t>
                      </a:r>
                      <a:r>
                        <a:rPr lang="ru" dirty="0"/>
                        <a:t> по итогам встречи Президента РФ с участниками форума "Качественное образование во имя страны" Общероссийского общественного движения "НАРОДНЫЙ ФРОНТ "ЗА РОССИЮ" от 12 декабря 2014 г. № Пр-2876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dirty="0"/>
                        <a:t>3. </a:t>
                      </a:r>
                      <a:r>
                        <a:rPr lang="ru" b="1" dirty="0"/>
                        <a:t>Перечень поручений</a:t>
                      </a:r>
                      <a:r>
                        <a:rPr lang="ru" dirty="0"/>
                        <a:t> председателя Правительства РФ от 8 декабря 2014 г. № ДМ-П13-9024.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0" name="Shape 160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/>
        </p:nvSpPr>
        <p:spPr>
          <a:xfrm>
            <a:off x="1002775" y="1823790"/>
            <a:ext cx="7033200" cy="23532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algn="ctr" rtl="0">
              <a:spcBef>
                <a:spcPts val="0"/>
              </a:spcBef>
              <a:buNone/>
            </a:pPr>
            <a:r>
              <a:rPr lang="ru" sz="4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</a:t>
            </a:r>
          </a:p>
          <a:p>
            <a:pPr marR="0" lvl="0" algn="ctr" rtl="0">
              <a:spcBef>
                <a:spcPts val="0"/>
              </a:spcBef>
              <a:buNone/>
            </a:pPr>
            <a:r>
              <a:rPr lang="ru" sz="4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858</Words>
  <Application>Microsoft Office PowerPoint</Application>
  <PresentationFormat>Экран (4:3)</PresentationFormat>
  <Paragraphs>173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Выдря Надежда Михайловна</dc:creator>
  <cp:lastModifiedBy>User</cp:lastModifiedBy>
  <cp:revision>15</cp:revision>
  <dcterms:modified xsi:type="dcterms:W3CDTF">2017-07-12T09:02:42Z</dcterms:modified>
</cp:coreProperties>
</file>